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742113" cy="9875838"/>
  <p:embeddedFontLst>
    <p:embeddedFont>
      <p:font typeface="GalanoGrotesque-Black" panose="00000A00000000000000" pitchFamily="50" charset="0"/>
      <p:regular r:id="rId19"/>
    </p:embeddedFont>
    <p:embeddedFont>
      <p:font typeface="GalanoGrotesque-Bold" panose="00000800000000000000" pitchFamily="50" charset="0"/>
      <p:regular r:id="rId20"/>
    </p:embeddedFont>
    <p:embeddedFont>
      <p:font typeface="PT Serif" panose="020A0603040505020204" pitchFamily="18" charset="0"/>
      <p:regular r:id="rId21"/>
      <p:bold r:id="rId22"/>
      <p:italic r:id="rId23"/>
      <p:boldItalic r:id="rId24"/>
    </p:embeddedFont>
    <p:embeddedFont>
      <p:font typeface="PT Serif Bold" panose="020A0703040505020204" pitchFamily="18" charset="0"/>
      <p:regular r:id="rId25"/>
      <p:bold r:id="rId26"/>
    </p:embeddedFont>
    <p:embeddedFont>
      <p:font typeface="PT Serif Italics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138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04526" y="1126635"/>
            <a:ext cx="7760500" cy="5044325"/>
          </a:xfrm>
          <a:custGeom>
            <a:avLst/>
            <a:gdLst/>
            <a:ahLst/>
            <a:cxnLst/>
            <a:rect l="l" t="t" r="r" b="b"/>
            <a:pathLst>
              <a:path w="7760500" h="5044325">
                <a:moveTo>
                  <a:pt x="0" y="0"/>
                </a:moveTo>
                <a:lnTo>
                  <a:pt x="7760500" y="0"/>
                </a:lnTo>
                <a:lnTo>
                  <a:pt x="7760500" y="5044325"/>
                </a:lnTo>
                <a:lnTo>
                  <a:pt x="0" y="5044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 rot="1880678">
            <a:off x="13390969" y="40368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0" y="0"/>
                </a:moveTo>
                <a:lnTo>
                  <a:pt x="7315200" y="0"/>
                </a:lnTo>
                <a:lnTo>
                  <a:pt x="7315200" y="1250235"/>
                </a:lnTo>
                <a:lnTo>
                  <a:pt x="0" y="1250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 rot="1880678" flipV="1">
            <a:off x="-3167092" y="8776506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0" y="1250234"/>
                </a:moveTo>
                <a:lnTo>
                  <a:pt x="7315200" y="1250234"/>
                </a:lnTo>
                <a:lnTo>
                  <a:pt x="7315200" y="0"/>
                </a:lnTo>
                <a:lnTo>
                  <a:pt x="0" y="0"/>
                </a:lnTo>
                <a:lnTo>
                  <a:pt x="0" y="125023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Freeform 5"/>
          <p:cNvSpPr/>
          <p:nvPr/>
        </p:nvSpPr>
        <p:spPr>
          <a:xfrm>
            <a:off x="14678447" y="7341272"/>
            <a:ext cx="3609553" cy="2945728"/>
          </a:xfrm>
          <a:custGeom>
            <a:avLst/>
            <a:gdLst/>
            <a:ahLst/>
            <a:cxnLst/>
            <a:rect l="l" t="t" r="r" b="b"/>
            <a:pathLst>
              <a:path w="3609553" h="2945728">
                <a:moveTo>
                  <a:pt x="0" y="0"/>
                </a:moveTo>
                <a:lnTo>
                  <a:pt x="3609553" y="0"/>
                </a:lnTo>
                <a:lnTo>
                  <a:pt x="3609553" y="2945728"/>
                </a:lnTo>
                <a:lnTo>
                  <a:pt x="0" y="29457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2123" t="-18281" r="-20110" b="-17179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TextBox 6"/>
          <p:cNvSpPr txBox="1"/>
          <p:nvPr/>
        </p:nvSpPr>
        <p:spPr>
          <a:xfrm>
            <a:off x="2028060" y="4687939"/>
            <a:ext cx="11858129" cy="2925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44"/>
              </a:lnSpc>
            </a:pPr>
            <a:r>
              <a:rPr lang="en-US" sz="10400">
                <a:solidFill>
                  <a:srgbClr val="1D6250"/>
                </a:solidFill>
                <a:latin typeface="GalanoGrotesque-Black"/>
                <a:ea typeface="GalanoGrotesque-Black"/>
                <a:cs typeface="GalanoGrotesque-Black"/>
                <a:sym typeface="GalanoGrotesque-Black"/>
              </a:rPr>
              <a:t>ÉCOLE</a:t>
            </a:r>
          </a:p>
          <a:p>
            <a:pPr algn="l">
              <a:lnSpc>
                <a:spcPts val="8944"/>
              </a:lnSpc>
            </a:pPr>
            <a:r>
              <a:rPr lang="en-US" sz="10400">
                <a:solidFill>
                  <a:srgbClr val="1D6250"/>
                </a:solidFill>
                <a:latin typeface="GalanoGrotesque-Black"/>
                <a:ea typeface="GalanoGrotesque-Black"/>
                <a:cs typeface="GalanoGrotesque-Black"/>
                <a:sym typeface="GalanoGrotesque-Black"/>
              </a:rPr>
              <a:t>PLUS PROPRE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28060" y="3836439"/>
            <a:ext cx="8122969" cy="825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7"/>
              </a:lnSpc>
            </a:pPr>
            <a:r>
              <a:rPr lang="en-US" sz="4288">
                <a:solidFill>
                  <a:srgbClr val="1D6250"/>
                </a:solidFill>
                <a:latin typeface="GalanoGrotesque-Black"/>
                <a:ea typeface="GalanoGrotesque-Black"/>
                <a:cs typeface="GalanoGrotesque-Black"/>
                <a:sym typeface="GalanoGrotesque-Black"/>
              </a:rPr>
              <a:t>LE LABEL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13305" y="3150886"/>
            <a:ext cx="4981277" cy="5456523"/>
          </a:xfrm>
          <a:custGeom>
            <a:avLst/>
            <a:gdLst/>
            <a:ahLst/>
            <a:cxnLst/>
            <a:rect l="l" t="t" r="r" b="b"/>
            <a:pathLst>
              <a:path w="4981277" h="5456523">
                <a:moveTo>
                  <a:pt x="0" y="0"/>
                </a:moveTo>
                <a:lnTo>
                  <a:pt x="4981277" y="0"/>
                </a:lnTo>
                <a:lnTo>
                  <a:pt x="4981277" y="5456523"/>
                </a:lnTo>
                <a:lnTo>
                  <a:pt x="0" y="54565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/>
          <p:cNvSpPr txBox="1"/>
          <p:nvPr/>
        </p:nvSpPr>
        <p:spPr>
          <a:xfrm>
            <a:off x="766873" y="2244725"/>
            <a:ext cx="11046431" cy="72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dossier d’accompagnement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(Principe et objectifs - Déroulement du projet - Outils)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Des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outils d’audit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et des compteurs clic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EF870C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EF870C"/>
                </a:solidFill>
                <a:latin typeface="PT Serif Bold"/>
                <a:ea typeface="PT Serif Bold"/>
                <a:cs typeface="PT Serif Bold"/>
                <a:sym typeface="PT Serif Bold"/>
              </a:rPr>
              <a:t>bourse</a:t>
            </a:r>
            <a:r>
              <a:rPr lang="en-US" sz="3700">
                <a:solidFill>
                  <a:srgbClr val="EF870C"/>
                </a:solidFill>
                <a:latin typeface="PT Serif"/>
                <a:ea typeface="PT Serif"/>
                <a:cs typeface="PT Serif"/>
                <a:sym typeface="PT Serif"/>
              </a:rPr>
              <a:t> (600€ - 900€ - 1.200€ - 1.500€)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newsletter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Du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matériel de ramassage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et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éducatif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Des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animations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/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spectacles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kit 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de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communication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plateforme web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de suivi (</a:t>
            </a:r>
            <a:r>
              <a:rPr lang="en-US" sz="3700" i="1">
                <a:solidFill>
                  <a:srgbClr val="545454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monecolepluspropre.be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accompagnement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de terrain et personnalisé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-23810"/>
            <a:ext cx="11813305" cy="199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  <a:spcBef>
                <a:spcPct val="0"/>
              </a:spcBef>
            </a:pPr>
            <a:r>
              <a:rPr lang="en-US" sz="8899">
                <a:solidFill>
                  <a:srgbClr val="1D6250"/>
                </a:solidFill>
                <a:latin typeface="GalanoGrotesque-Black"/>
                <a:ea typeface="GalanoGrotesque-Black"/>
                <a:cs typeface="GalanoGrotesque-Black"/>
                <a:sym typeface="GalanoGrotesque-Black"/>
              </a:rPr>
              <a:t>LES OUTILS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6873" y="2244725"/>
            <a:ext cx="11046431" cy="72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dossier d’accompagnement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(Principe et objectifs - Déroulement du projet - Outils)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Des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outils d’audit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et des compteurs clic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bourse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(600€ - 900€ - 1.200€ - 1.500€)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EF870C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EF870C"/>
                </a:solidFill>
                <a:latin typeface="PT Serif Bold"/>
                <a:ea typeface="PT Serif Bold"/>
                <a:cs typeface="PT Serif Bold"/>
                <a:sym typeface="PT Serif Bold"/>
              </a:rPr>
              <a:t>newsletter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Du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matériel de ramassage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et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éducatif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Des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animations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/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spectacles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kit 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de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communication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plateforme web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de suivi (</a:t>
            </a:r>
            <a:r>
              <a:rPr lang="en-US" sz="3700" i="1">
                <a:solidFill>
                  <a:srgbClr val="545454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monecolepluspropre.be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accompagnement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de terrain et personnalisé</a:t>
            </a:r>
          </a:p>
        </p:txBody>
      </p:sp>
      <p:sp>
        <p:nvSpPr>
          <p:cNvPr id="3" name="Freeform 3"/>
          <p:cNvSpPr/>
          <p:nvPr/>
        </p:nvSpPr>
        <p:spPr>
          <a:xfrm>
            <a:off x="11098473" y="2741449"/>
            <a:ext cx="6605932" cy="5856474"/>
          </a:xfrm>
          <a:custGeom>
            <a:avLst/>
            <a:gdLst/>
            <a:ahLst/>
            <a:cxnLst/>
            <a:rect l="l" t="t" r="r" b="b"/>
            <a:pathLst>
              <a:path w="6605932" h="5856474">
                <a:moveTo>
                  <a:pt x="0" y="0"/>
                </a:moveTo>
                <a:lnTo>
                  <a:pt x="6605932" y="0"/>
                </a:lnTo>
                <a:lnTo>
                  <a:pt x="6605932" y="5856474"/>
                </a:lnTo>
                <a:lnTo>
                  <a:pt x="0" y="5856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TextBox 4"/>
          <p:cNvSpPr txBox="1"/>
          <p:nvPr/>
        </p:nvSpPr>
        <p:spPr>
          <a:xfrm>
            <a:off x="0" y="-23810"/>
            <a:ext cx="11813305" cy="199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  <a:spcBef>
                <a:spcPct val="0"/>
              </a:spcBef>
            </a:pPr>
            <a:r>
              <a:rPr lang="en-US" sz="8899">
                <a:solidFill>
                  <a:srgbClr val="1D6250"/>
                </a:solidFill>
                <a:latin typeface="GalanoGrotesque-Black"/>
                <a:ea typeface="GalanoGrotesque-Black"/>
                <a:cs typeface="GalanoGrotesque-Black"/>
                <a:sym typeface="GalanoGrotesque-Black"/>
              </a:rPr>
              <a:t>LES OUTILS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6873" y="2244725"/>
            <a:ext cx="11046431" cy="72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dossier d’accompagnement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(Principe et objectifs - Déroulement du projet - Outils)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Des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outils d’audit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et des compteurs clic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bourse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(600€ - 900€ - 1.200€ - 1.500€)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newsletter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EF870C"/>
                </a:solidFill>
                <a:latin typeface="PT Serif"/>
                <a:ea typeface="PT Serif"/>
                <a:cs typeface="PT Serif"/>
                <a:sym typeface="PT Serif"/>
              </a:rPr>
              <a:t>Du </a:t>
            </a:r>
            <a:r>
              <a:rPr lang="en-US" sz="3700" b="1">
                <a:solidFill>
                  <a:srgbClr val="EF870C"/>
                </a:solidFill>
                <a:latin typeface="PT Serif Bold"/>
                <a:ea typeface="PT Serif Bold"/>
                <a:cs typeface="PT Serif Bold"/>
                <a:sym typeface="PT Serif Bold"/>
              </a:rPr>
              <a:t>matériel de ramassage</a:t>
            </a:r>
            <a:r>
              <a:rPr lang="en-US" sz="3700">
                <a:solidFill>
                  <a:srgbClr val="EF870C"/>
                </a:solidFill>
                <a:latin typeface="PT Serif"/>
                <a:ea typeface="PT Serif"/>
                <a:cs typeface="PT Serif"/>
                <a:sym typeface="PT Serif"/>
              </a:rPr>
              <a:t> et </a:t>
            </a:r>
            <a:r>
              <a:rPr lang="en-US" sz="3700" b="1">
                <a:solidFill>
                  <a:srgbClr val="EF870C"/>
                </a:solidFill>
                <a:latin typeface="PT Serif Bold"/>
                <a:ea typeface="PT Serif Bold"/>
                <a:cs typeface="PT Serif Bold"/>
                <a:sym typeface="PT Serif Bold"/>
              </a:rPr>
              <a:t>éducatif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Des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animations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/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spectacles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kit 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de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communication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plateforme web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de suivi (</a:t>
            </a:r>
            <a:r>
              <a:rPr lang="en-US" sz="3700" i="1">
                <a:solidFill>
                  <a:srgbClr val="545454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monecolepluspropre.be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accompagnement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de terrain et personnalisé</a:t>
            </a:r>
          </a:p>
        </p:txBody>
      </p:sp>
      <p:sp>
        <p:nvSpPr>
          <p:cNvPr id="3" name="Freeform 3"/>
          <p:cNvSpPr/>
          <p:nvPr/>
        </p:nvSpPr>
        <p:spPr>
          <a:xfrm rot="719918">
            <a:off x="11394382" y="2275819"/>
            <a:ext cx="3398211" cy="4290610"/>
          </a:xfrm>
          <a:custGeom>
            <a:avLst/>
            <a:gdLst/>
            <a:ahLst/>
            <a:cxnLst/>
            <a:rect l="l" t="t" r="r" b="b"/>
            <a:pathLst>
              <a:path w="3398211" h="4290610">
                <a:moveTo>
                  <a:pt x="0" y="0"/>
                </a:moveTo>
                <a:lnTo>
                  <a:pt x="3398211" y="0"/>
                </a:lnTo>
                <a:lnTo>
                  <a:pt x="3398211" y="4290610"/>
                </a:lnTo>
                <a:lnTo>
                  <a:pt x="0" y="4290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 rot="-10800000">
            <a:off x="14366689" y="2311400"/>
            <a:ext cx="3154438" cy="3900855"/>
          </a:xfrm>
          <a:custGeom>
            <a:avLst/>
            <a:gdLst/>
            <a:ahLst/>
            <a:cxnLst/>
            <a:rect l="l" t="t" r="r" b="b"/>
            <a:pathLst>
              <a:path w="3154438" h="3900855">
                <a:moveTo>
                  <a:pt x="0" y="0"/>
                </a:moveTo>
                <a:lnTo>
                  <a:pt x="3154438" y="0"/>
                </a:lnTo>
                <a:lnTo>
                  <a:pt x="3154438" y="3900855"/>
                </a:lnTo>
                <a:lnTo>
                  <a:pt x="0" y="39008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003" b="-2003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Freeform 5"/>
          <p:cNvSpPr/>
          <p:nvPr/>
        </p:nvSpPr>
        <p:spPr>
          <a:xfrm>
            <a:off x="10001820" y="6872784"/>
            <a:ext cx="7257480" cy="1596646"/>
          </a:xfrm>
          <a:custGeom>
            <a:avLst/>
            <a:gdLst/>
            <a:ahLst/>
            <a:cxnLst/>
            <a:rect l="l" t="t" r="r" b="b"/>
            <a:pathLst>
              <a:path w="7257480" h="1596646">
                <a:moveTo>
                  <a:pt x="0" y="0"/>
                </a:moveTo>
                <a:lnTo>
                  <a:pt x="7257480" y="0"/>
                </a:lnTo>
                <a:lnTo>
                  <a:pt x="7257480" y="1596645"/>
                </a:lnTo>
                <a:lnTo>
                  <a:pt x="0" y="15966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TextBox 6"/>
          <p:cNvSpPr txBox="1"/>
          <p:nvPr/>
        </p:nvSpPr>
        <p:spPr>
          <a:xfrm>
            <a:off x="0" y="-23810"/>
            <a:ext cx="11813305" cy="199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  <a:spcBef>
                <a:spcPct val="0"/>
              </a:spcBef>
            </a:pPr>
            <a:r>
              <a:rPr lang="en-US" sz="8899">
                <a:solidFill>
                  <a:srgbClr val="1D6250"/>
                </a:solidFill>
                <a:latin typeface="GalanoGrotesque-Black"/>
                <a:ea typeface="GalanoGrotesque-Black"/>
                <a:cs typeface="GalanoGrotesque-Black"/>
                <a:sym typeface="GalanoGrotesque-Black"/>
              </a:rPr>
              <a:t>LES OUTILS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6873" y="2244725"/>
            <a:ext cx="11046431" cy="72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dossier d’accompagnement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(Principe et objectifs - Déroulement du projet - Outils)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Des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outils d’audit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et des compteurs clic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bourse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(600€ - 900€ - 1.200€ - 1.500€)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newsletter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Du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matériel de ramassage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et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éducatif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EF870C"/>
                </a:solidFill>
                <a:latin typeface="PT Serif"/>
                <a:ea typeface="PT Serif"/>
                <a:cs typeface="PT Serif"/>
                <a:sym typeface="PT Serif"/>
              </a:rPr>
              <a:t>Des </a:t>
            </a:r>
            <a:r>
              <a:rPr lang="en-US" sz="3700" b="1">
                <a:solidFill>
                  <a:srgbClr val="EF870C"/>
                </a:solidFill>
                <a:latin typeface="PT Serif Bold"/>
                <a:ea typeface="PT Serif Bold"/>
                <a:cs typeface="PT Serif Bold"/>
                <a:sym typeface="PT Serif Bold"/>
              </a:rPr>
              <a:t>animations</a:t>
            </a:r>
            <a:r>
              <a:rPr lang="en-US" sz="3700">
                <a:solidFill>
                  <a:srgbClr val="EF870C"/>
                </a:solidFill>
                <a:latin typeface="PT Serif"/>
                <a:ea typeface="PT Serif"/>
                <a:cs typeface="PT Serif"/>
                <a:sym typeface="PT Serif"/>
              </a:rPr>
              <a:t>/</a:t>
            </a:r>
            <a:r>
              <a:rPr lang="en-US" sz="3700" b="1">
                <a:solidFill>
                  <a:srgbClr val="EF870C"/>
                </a:solidFill>
                <a:latin typeface="PT Serif Bold"/>
                <a:ea typeface="PT Serif Bold"/>
                <a:cs typeface="PT Serif Bold"/>
                <a:sym typeface="PT Serif Bold"/>
              </a:rPr>
              <a:t>spectacles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kit 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de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communication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plateforme web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de suivi (</a:t>
            </a:r>
            <a:r>
              <a:rPr lang="en-US" sz="3700" i="1">
                <a:solidFill>
                  <a:srgbClr val="555052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monecolepluspropre.be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accompagnement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de terrain et personnalisé</a:t>
            </a:r>
          </a:p>
        </p:txBody>
      </p:sp>
      <p:sp>
        <p:nvSpPr>
          <p:cNvPr id="3" name="Freeform 3"/>
          <p:cNvSpPr/>
          <p:nvPr/>
        </p:nvSpPr>
        <p:spPr>
          <a:xfrm>
            <a:off x="12357989" y="557844"/>
            <a:ext cx="5246457" cy="2955504"/>
          </a:xfrm>
          <a:custGeom>
            <a:avLst/>
            <a:gdLst/>
            <a:ahLst/>
            <a:cxnLst/>
            <a:rect l="l" t="t" r="r" b="b"/>
            <a:pathLst>
              <a:path w="5246457" h="2955504">
                <a:moveTo>
                  <a:pt x="0" y="0"/>
                </a:moveTo>
                <a:lnTo>
                  <a:pt x="5246458" y="0"/>
                </a:lnTo>
                <a:lnTo>
                  <a:pt x="5246458" y="2955504"/>
                </a:lnTo>
                <a:lnTo>
                  <a:pt x="0" y="29555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>
            <a:off x="12357989" y="3529784"/>
            <a:ext cx="5246457" cy="2881837"/>
          </a:xfrm>
          <a:custGeom>
            <a:avLst/>
            <a:gdLst/>
            <a:ahLst/>
            <a:cxnLst/>
            <a:rect l="l" t="t" r="r" b="b"/>
            <a:pathLst>
              <a:path w="5246457" h="2881837">
                <a:moveTo>
                  <a:pt x="0" y="0"/>
                </a:moveTo>
                <a:lnTo>
                  <a:pt x="5246458" y="0"/>
                </a:lnTo>
                <a:lnTo>
                  <a:pt x="5246458" y="2881837"/>
                </a:lnTo>
                <a:lnTo>
                  <a:pt x="0" y="28818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136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r-BE"/>
          </a:p>
        </p:txBody>
      </p:sp>
      <p:sp>
        <p:nvSpPr>
          <p:cNvPr id="5" name="Freeform 5"/>
          <p:cNvSpPr/>
          <p:nvPr/>
        </p:nvSpPr>
        <p:spPr>
          <a:xfrm>
            <a:off x="12350711" y="6588517"/>
            <a:ext cx="5261014" cy="3241283"/>
          </a:xfrm>
          <a:custGeom>
            <a:avLst/>
            <a:gdLst/>
            <a:ahLst/>
            <a:cxnLst/>
            <a:rect l="l" t="t" r="r" b="b"/>
            <a:pathLst>
              <a:path w="5261014" h="3241283">
                <a:moveTo>
                  <a:pt x="0" y="0"/>
                </a:moveTo>
                <a:lnTo>
                  <a:pt x="5261014" y="0"/>
                </a:lnTo>
                <a:lnTo>
                  <a:pt x="5261014" y="3241283"/>
                </a:lnTo>
                <a:lnTo>
                  <a:pt x="0" y="32412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3550" b="-23071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r-BE"/>
          </a:p>
        </p:txBody>
      </p:sp>
      <p:sp>
        <p:nvSpPr>
          <p:cNvPr id="6" name="TextBox 6"/>
          <p:cNvSpPr txBox="1"/>
          <p:nvPr/>
        </p:nvSpPr>
        <p:spPr>
          <a:xfrm>
            <a:off x="0" y="-23810"/>
            <a:ext cx="11813305" cy="199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  <a:spcBef>
                <a:spcPct val="0"/>
              </a:spcBef>
            </a:pPr>
            <a:r>
              <a:rPr lang="en-US" sz="8899">
                <a:solidFill>
                  <a:srgbClr val="1D6250"/>
                </a:solidFill>
                <a:latin typeface="GalanoGrotesque-Black"/>
                <a:ea typeface="GalanoGrotesque-Black"/>
                <a:cs typeface="GalanoGrotesque-Black"/>
                <a:sym typeface="GalanoGrotesque-Black"/>
              </a:rPr>
              <a:t>LES OUTILS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6873" y="2244725"/>
            <a:ext cx="11046431" cy="72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dossier d’accompagnement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(Principe et objectifs - Déroulement du projet - Outils)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Des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outils d’audit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et des compteurs clic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bourse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(600€ - 900€ - 1.200€ - 1.500€)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newsletter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Du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matériel de ramassage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et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éducatif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Des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animations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/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spectacles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EF870C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EF870C"/>
                </a:solidFill>
                <a:latin typeface="PT Serif Bold"/>
                <a:ea typeface="PT Serif Bold"/>
                <a:cs typeface="PT Serif Bold"/>
                <a:sym typeface="PT Serif Bold"/>
              </a:rPr>
              <a:t>kit </a:t>
            </a:r>
            <a:r>
              <a:rPr lang="en-US" sz="3700">
                <a:solidFill>
                  <a:srgbClr val="EF870C"/>
                </a:solidFill>
                <a:latin typeface="PT Serif"/>
                <a:ea typeface="PT Serif"/>
                <a:cs typeface="PT Serif"/>
                <a:sym typeface="PT Serif"/>
              </a:rPr>
              <a:t>de </a:t>
            </a:r>
            <a:r>
              <a:rPr lang="en-US" sz="3700" b="1">
                <a:solidFill>
                  <a:srgbClr val="EF870C"/>
                </a:solidFill>
                <a:latin typeface="PT Serif Bold"/>
                <a:ea typeface="PT Serif Bold"/>
                <a:cs typeface="PT Serif Bold"/>
                <a:sym typeface="PT Serif Bold"/>
              </a:rPr>
              <a:t>communication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plateforme web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de suivi (</a:t>
            </a:r>
            <a:r>
              <a:rPr lang="en-US" sz="3700" i="1">
                <a:solidFill>
                  <a:srgbClr val="555052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monecolepluspropre.be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accompagnement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de terrain et personnalisé</a:t>
            </a:r>
          </a:p>
        </p:txBody>
      </p:sp>
      <p:sp>
        <p:nvSpPr>
          <p:cNvPr id="3" name="Freeform 3"/>
          <p:cNvSpPr/>
          <p:nvPr/>
        </p:nvSpPr>
        <p:spPr>
          <a:xfrm rot="-449081">
            <a:off x="11569727" y="1777270"/>
            <a:ext cx="3128551" cy="4469358"/>
          </a:xfrm>
          <a:custGeom>
            <a:avLst/>
            <a:gdLst/>
            <a:ahLst/>
            <a:cxnLst/>
            <a:rect l="l" t="t" r="r" b="b"/>
            <a:pathLst>
              <a:path w="3128551" h="4469358">
                <a:moveTo>
                  <a:pt x="0" y="0"/>
                </a:moveTo>
                <a:lnTo>
                  <a:pt x="3128551" y="0"/>
                </a:lnTo>
                <a:lnTo>
                  <a:pt x="3128551" y="4469358"/>
                </a:lnTo>
                <a:lnTo>
                  <a:pt x="0" y="4469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 rot="647090">
            <a:off x="14268967" y="1851524"/>
            <a:ext cx="3195932" cy="4533237"/>
          </a:xfrm>
          <a:custGeom>
            <a:avLst/>
            <a:gdLst/>
            <a:ahLst/>
            <a:cxnLst/>
            <a:rect l="l" t="t" r="r" b="b"/>
            <a:pathLst>
              <a:path w="3195932" h="4533237">
                <a:moveTo>
                  <a:pt x="0" y="0"/>
                </a:moveTo>
                <a:lnTo>
                  <a:pt x="3195932" y="0"/>
                </a:lnTo>
                <a:lnTo>
                  <a:pt x="3195932" y="4533237"/>
                </a:lnTo>
                <a:lnTo>
                  <a:pt x="0" y="45332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Freeform 5"/>
          <p:cNvSpPr/>
          <p:nvPr/>
        </p:nvSpPr>
        <p:spPr>
          <a:xfrm>
            <a:off x="12688454" y="6643739"/>
            <a:ext cx="3178479" cy="3178479"/>
          </a:xfrm>
          <a:custGeom>
            <a:avLst/>
            <a:gdLst/>
            <a:ahLst/>
            <a:cxnLst/>
            <a:rect l="l" t="t" r="r" b="b"/>
            <a:pathLst>
              <a:path w="3178479" h="3178479">
                <a:moveTo>
                  <a:pt x="0" y="0"/>
                </a:moveTo>
                <a:lnTo>
                  <a:pt x="3178479" y="0"/>
                </a:lnTo>
                <a:lnTo>
                  <a:pt x="3178479" y="3178479"/>
                </a:lnTo>
                <a:lnTo>
                  <a:pt x="0" y="31784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TextBox 6"/>
          <p:cNvSpPr txBox="1"/>
          <p:nvPr/>
        </p:nvSpPr>
        <p:spPr>
          <a:xfrm>
            <a:off x="0" y="-23810"/>
            <a:ext cx="11813305" cy="199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  <a:spcBef>
                <a:spcPct val="0"/>
              </a:spcBef>
            </a:pPr>
            <a:r>
              <a:rPr lang="en-US" sz="8899">
                <a:solidFill>
                  <a:srgbClr val="1D6250"/>
                </a:solidFill>
                <a:latin typeface="GalanoGrotesque-Black"/>
                <a:ea typeface="GalanoGrotesque-Black"/>
                <a:cs typeface="GalanoGrotesque-Black"/>
                <a:sym typeface="GalanoGrotesque-Black"/>
              </a:rPr>
              <a:t>LES OUTILS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6873" y="2244725"/>
            <a:ext cx="11046431" cy="72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dossier d’accompagnement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(Principe et objectifs - Déroulement du projet - Outils)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Des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outils d’audit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et des compteurs clic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bourse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(600€ - 900€ - 1.200€ - 1.500€)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newsletter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Du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matériel de ramassage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et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éducatif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Des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animations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/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spectacles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kit 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de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communication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EF870C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EF870C"/>
                </a:solidFill>
                <a:latin typeface="PT Serif Bold"/>
                <a:ea typeface="PT Serif Bold"/>
                <a:cs typeface="PT Serif Bold"/>
                <a:sym typeface="PT Serif Bold"/>
              </a:rPr>
              <a:t>plateforme web</a:t>
            </a:r>
            <a:r>
              <a:rPr lang="en-US" sz="3700">
                <a:solidFill>
                  <a:srgbClr val="EF870C"/>
                </a:solidFill>
                <a:latin typeface="PT Serif"/>
                <a:ea typeface="PT Serif"/>
                <a:cs typeface="PT Serif"/>
                <a:sym typeface="PT Serif"/>
              </a:rPr>
              <a:t> de suivi (</a:t>
            </a:r>
            <a:r>
              <a:rPr lang="en-US" sz="3700" i="1">
                <a:solidFill>
                  <a:srgbClr val="EF870C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monecolepluspropre.be</a:t>
            </a:r>
            <a:r>
              <a:rPr lang="en-US" sz="3700">
                <a:solidFill>
                  <a:srgbClr val="EF870C"/>
                </a:solidFill>
                <a:latin typeface="PT Serif"/>
                <a:ea typeface="PT Serif"/>
                <a:cs typeface="PT Serif"/>
                <a:sym typeface="PT Serif"/>
              </a:rPr>
              <a:t>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accompagnement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de terrain et personnalisé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-23810"/>
            <a:ext cx="11813305" cy="199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  <a:spcBef>
                <a:spcPct val="0"/>
              </a:spcBef>
            </a:pPr>
            <a:r>
              <a:rPr lang="en-US" sz="8899">
                <a:solidFill>
                  <a:srgbClr val="1D6250"/>
                </a:solidFill>
                <a:latin typeface="GalanoGrotesque-Black"/>
                <a:ea typeface="GalanoGrotesque-Black"/>
                <a:cs typeface="GalanoGrotesque-Black"/>
                <a:sym typeface="GalanoGrotesque-Black"/>
              </a:rPr>
              <a:t>LES OUTILS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16" y="2910763"/>
            <a:ext cx="8958851" cy="56079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97317" y="2950900"/>
            <a:ext cx="7050470" cy="5856494"/>
          </a:xfrm>
          <a:custGeom>
            <a:avLst/>
            <a:gdLst/>
            <a:ahLst/>
            <a:cxnLst/>
            <a:rect l="l" t="t" r="r" b="b"/>
            <a:pathLst>
              <a:path w="7050470" h="5856494">
                <a:moveTo>
                  <a:pt x="0" y="0"/>
                </a:moveTo>
                <a:lnTo>
                  <a:pt x="7050469" y="0"/>
                </a:lnTo>
                <a:lnTo>
                  <a:pt x="7050469" y="5856494"/>
                </a:lnTo>
                <a:lnTo>
                  <a:pt x="0" y="58564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387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/>
          <p:cNvSpPr txBox="1"/>
          <p:nvPr/>
        </p:nvSpPr>
        <p:spPr>
          <a:xfrm>
            <a:off x="766873" y="2244725"/>
            <a:ext cx="11046431" cy="72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dossier d’accompagnement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(Principe et objectifs - Déroulement du projet - Outils)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Des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outils d’audit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et des compteurs clic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bourse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(600€ - 900€ - 1.200€ - 1.500€)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newsletter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Du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matériel de ramassage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et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éducatif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Des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animations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/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spectacles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kit 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de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communication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plateforme web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de suivi (</a:t>
            </a:r>
            <a:r>
              <a:rPr lang="en-US" sz="3700" i="1">
                <a:solidFill>
                  <a:srgbClr val="545454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monecolepluspropre.be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EF870C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EF870C"/>
                </a:solidFill>
                <a:latin typeface="PT Serif Bold"/>
                <a:ea typeface="PT Serif Bold"/>
                <a:cs typeface="PT Serif Bold"/>
                <a:sym typeface="PT Serif Bold"/>
              </a:rPr>
              <a:t>accompagnement</a:t>
            </a:r>
            <a:r>
              <a:rPr lang="en-US" sz="3700">
                <a:solidFill>
                  <a:srgbClr val="EF870C"/>
                </a:solidFill>
                <a:latin typeface="PT Serif"/>
                <a:ea typeface="PT Serif"/>
                <a:cs typeface="PT Serif"/>
                <a:sym typeface="PT Serif"/>
              </a:rPr>
              <a:t> de terrain et personnalisé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-23810"/>
            <a:ext cx="11813305" cy="199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  <a:spcBef>
                <a:spcPct val="0"/>
              </a:spcBef>
            </a:pPr>
            <a:r>
              <a:rPr lang="en-US" sz="8899">
                <a:solidFill>
                  <a:srgbClr val="1D6250"/>
                </a:solidFill>
                <a:latin typeface="GalanoGrotesque-Black"/>
                <a:ea typeface="GalanoGrotesque-Black"/>
                <a:cs typeface="GalanoGrotesque-Black"/>
                <a:sym typeface="GalanoGrotesque-Black"/>
              </a:rPr>
              <a:t>LES OUTILS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481351"/>
            <a:ext cx="13496575" cy="325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13"/>
              </a:lnSpc>
              <a:spcBef>
                <a:spcPct val="0"/>
              </a:spcBef>
            </a:pPr>
            <a:r>
              <a:rPr lang="en-US" sz="9366" b="1">
                <a:solidFill>
                  <a:srgbClr val="EF870C"/>
                </a:solidFill>
                <a:latin typeface="PT Serif Bold"/>
                <a:ea typeface="PT Serif Bold"/>
                <a:cs typeface="PT Serif Bold"/>
                <a:sym typeface="PT Serif Bold"/>
              </a:rPr>
              <a:t> QUESTIONS/RÉPONSES</a:t>
            </a:r>
          </a:p>
        </p:txBody>
      </p:sp>
      <p:sp>
        <p:nvSpPr>
          <p:cNvPr id="3" name="Freeform 3"/>
          <p:cNvSpPr/>
          <p:nvPr/>
        </p:nvSpPr>
        <p:spPr>
          <a:xfrm>
            <a:off x="10809198" y="1613737"/>
            <a:ext cx="4736460" cy="4114800"/>
          </a:xfrm>
          <a:custGeom>
            <a:avLst/>
            <a:gdLst/>
            <a:ahLst/>
            <a:cxnLst/>
            <a:rect l="l" t="t" r="r" b="b"/>
            <a:pathLst>
              <a:path w="4736460" h="4114800">
                <a:moveTo>
                  <a:pt x="0" y="0"/>
                </a:moveTo>
                <a:lnTo>
                  <a:pt x="4736460" y="0"/>
                </a:lnTo>
                <a:lnTo>
                  <a:pt x="47364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TextBox 4"/>
          <p:cNvSpPr txBox="1"/>
          <p:nvPr/>
        </p:nvSpPr>
        <p:spPr>
          <a:xfrm>
            <a:off x="0" y="3705225"/>
            <a:ext cx="9627023" cy="258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  <a:spcBef>
                <a:spcPct val="0"/>
              </a:spcBef>
            </a:pPr>
            <a:r>
              <a:rPr lang="en-US" sz="15000" b="1">
                <a:solidFill>
                  <a:srgbClr val="EF870C"/>
                </a:solidFill>
                <a:latin typeface="PT Serif Bold"/>
                <a:ea typeface="PT Serif Bold"/>
                <a:cs typeface="PT Serif Bold"/>
                <a:sym typeface="PT Serif Bold"/>
              </a:rPr>
              <a:t>SÉANCE</a:t>
            </a:r>
          </a:p>
        </p:txBody>
      </p:sp>
      <p:sp>
        <p:nvSpPr>
          <p:cNvPr id="5" name="Freeform 5"/>
          <p:cNvSpPr/>
          <p:nvPr/>
        </p:nvSpPr>
        <p:spPr>
          <a:xfrm>
            <a:off x="14678447" y="7341272"/>
            <a:ext cx="3609553" cy="2945728"/>
          </a:xfrm>
          <a:custGeom>
            <a:avLst/>
            <a:gdLst/>
            <a:ahLst/>
            <a:cxnLst/>
            <a:rect l="l" t="t" r="r" b="b"/>
            <a:pathLst>
              <a:path w="3609553" h="2945728">
                <a:moveTo>
                  <a:pt x="0" y="0"/>
                </a:moveTo>
                <a:lnTo>
                  <a:pt x="3609553" y="0"/>
                </a:lnTo>
                <a:lnTo>
                  <a:pt x="3609553" y="2945728"/>
                </a:lnTo>
                <a:lnTo>
                  <a:pt x="0" y="29457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123" t="-18281" r="-20110" b="-17179"/>
            </a:stretch>
          </a:blipFill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68368" y="1706249"/>
            <a:ext cx="6088925" cy="3957801"/>
          </a:xfrm>
          <a:custGeom>
            <a:avLst/>
            <a:gdLst/>
            <a:ahLst/>
            <a:cxnLst/>
            <a:rect l="l" t="t" r="r" b="b"/>
            <a:pathLst>
              <a:path w="6088925" h="3957801">
                <a:moveTo>
                  <a:pt x="0" y="0"/>
                </a:moveTo>
                <a:lnTo>
                  <a:pt x="6088925" y="0"/>
                </a:lnTo>
                <a:lnTo>
                  <a:pt x="6088925" y="3957802"/>
                </a:lnTo>
                <a:lnTo>
                  <a:pt x="0" y="3957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 rot="1880678">
            <a:off x="13390969" y="40368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0" y="0"/>
                </a:moveTo>
                <a:lnTo>
                  <a:pt x="7315200" y="0"/>
                </a:lnTo>
                <a:lnTo>
                  <a:pt x="7315200" y="1250235"/>
                </a:lnTo>
                <a:lnTo>
                  <a:pt x="0" y="1250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 rot="1880678" flipV="1">
            <a:off x="-3167092" y="8776506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0" y="1250234"/>
                </a:moveTo>
                <a:lnTo>
                  <a:pt x="7315200" y="1250234"/>
                </a:lnTo>
                <a:lnTo>
                  <a:pt x="7315200" y="0"/>
                </a:lnTo>
                <a:lnTo>
                  <a:pt x="0" y="0"/>
                </a:lnTo>
                <a:lnTo>
                  <a:pt x="0" y="125023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Freeform 5"/>
          <p:cNvSpPr/>
          <p:nvPr/>
        </p:nvSpPr>
        <p:spPr>
          <a:xfrm>
            <a:off x="14678447" y="7341272"/>
            <a:ext cx="3609553" cy="2945728"/>
          </a:xfrm>
          <a:custGeom>
            <a:avLst/>
            <a:gdLst/>
            <a:ahLst/>
            <a:cxnLst/>
            <a:rect l="l" t="t" r="r" b="b"/>
            <a:pathLst>
              <a:path w="3609553" h="2945728">
                <a:moveTo>
                  <a:pt x="0" y="0"/>
                </a:moveTo>
                <a:lnTo>
                  <a:pt x="3609553" y="0"/>
                </a:lnTo>
                <a:lnTo>
                  <a:pt x="3609553" y="2945728"/>
                </a:lnTo>
                <a:lnTo>
                  <a:pt x="0" y="29457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2123" t="-18281" r="-20110" b="-17179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TextBox 6"/>
          <p:cNvSpPr txBox="1"/>
          <p:nvPr/>
        </p:nvSpPr>
        <p:spPr>
          <a:xfrm>
            <a:off x="1028700" y="2037376"/>
            <a:ext cx="11995550" cy="7220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5970" lvl="1" indent="-462985" algn="l">
              <a:lnSpc>
                <a:spcPts val="9263"/>
              </a:lnSpc>
              <a:buFont typeface="Arial"/>
              <a:buChar char="•"/>
            </a:pPr>
            <a:r>
              <a:rPr lang="en-US" sz="4288" b="1">
                <a:solidFill>
                  <a:srgbClr val="81C185"/>
                </a:solidFill>
                <a:latin typeface="PT Serif Bold"/>
                <a:ea typeface="PT Serif Bold"/>
                <a:cs typeface="PT Serif Bold"/>
                <a:sym typeface="PT Serif Bold"/>
              </a:rPr>
              <a:t>LES ACTEURS</a:t>
            </a:r>
          </a:p>
          <a:p>
            <a:pPr marL="925970" lvl="1" indent="-462985" algn="l">
              <a:lnSpc>
                <a:spcPts val="10550"/>
              </a:lnSpc>
              <a:buFont typeface="Arial"/>
              <a:buChar char="•"/>
            </a:pPr>
            <a:r>
              <a:rPr lang="en-US" sz="4288" b="1">
                <a:solidFill>
                  <a:srgbClr val="81C185"/>
                </a:solidFill>
                <a:latin typeface="PT Serif Bold"/>
                <a:ea typeface="PT Serif Bold"/>
                <a:cs typeface="PT Serif Bold"/>
                <a:sym typeface="PT Serif Bold"/>
              </a:rPr>
              <a:t>LES OBJECTIFS</a:t>
            </a:r>
          </a:p>
          <a:p>
            <a:pPr marL="925970" lvl="1" indent="-462985" algn="l">
              <a:lnSpc>
                <a:spcPts val="10550"/>
              </a:lnSpc>
              <a:buFont typeface="Arial"/>
              <a:buChar char="•"/>
            </a:pPr>
            <a:r>
              <a:rPr lang="en-US" sz="4288" b="1">
                <a:solidFill>
                  <a:srgbClr val="81C185"/>
                </a:solidFill>
                <a:latin typeface="PT Serif Bold"/>
                <a:ea typeface="PT Serif Bold"/>
                <a:cs typeface="PT Serif Bold"/>
                <a:sym typeface="PT Serif Bold"/>
              </a:rPr>
              <a:t>LA LABELLISATION</a:t>
            </a:r>
          </a:p>
          <a:p>
            <a:pPr marL="925970" lvl="1" indent="-462985" algn="l">
              <a:lnSpc>
                <a:spcPts val="9263"/>
              </a:lnSpc>
              <a:buFont typeface="Arial"/>
              <a:buChar char="•"/>
            </a:pPr>
            <a:r>
              <a:rPr lang="en-US" sz="4288" b="1">
                <a:solidFill>
                  <a:srgbClr val="81C185"/>
                </a:solidFill>
                <a:latin typeface="PT Serif Bold"/>
                <a:ea typeface="PT Serif Bold"/>
                <a:cs typeface="PT Serif Bold"/>
                <a:sym typeface="PT Serif Bold"/>
              </a:rPr>
              <a:t>LE DÉROULEMENT DU PROJET</a:t>
            </a:r>
          </a:p>
          <a:p>
            <a:pPr marL="925970" lvl="1" indent="-462985" algn="l">
              <a:lnSpc>
                <a:spcPts val="9263"/>
              </a:lnSpc>
              <a:buFont typeface="Arial"/>
              <a:buChar char="•"/>
            </a:pPr>
            <a:r>
              <a:rPr lang="en-US" sz="4288" b="1">
                <a:solidFill>
                  <a:srgbClr val="81C185"/>
                </a:solidFill>
                <a:latin typeface="PT Serif Bold"/>
                <a:ea typeface="PT Serif Bold"/>
                <a:cs typeface="PT Serif Bold"/>
                <a:sym typeface="PT Serif Bold"/>
              </a:rPr>
              <a:t>LES OUTILS</a:t>
            </a:r>
          </a:p>
          <a:p>
            <a:pPr marL="925970" lvl="1" indent="-462985" algn="l">
              <a:lnSpc>
                <a:spcPts val="9263"/>
              </a:lnSpc>
              <a:buFont typeface="Arial"/>
              <a:buChar char="•"/>
            </a:pPr>
            <a:r>
              <a:rPr lang="en-US" sz="4288" b="1">
                <a:solidFill>
                  <a:srgbClr val="81C185"/>
                </a:solidFill>
                <a:latin typeface="PT Serif Bold"/>
                <a:ea typeface="PT Serif Bold"/>
                <a:cs typeface="PT Serif Bold"/>
                <a:sym typeface="PT Serif Bold"/>
              </a:rPr>
              <a:t>SÉANCE QUESTIONS/RÉPONSES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90525"/>
            <a:ext cx="7659588" cy="199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  <a:spcBef>
                <a:spcPct val="0"/>
              </a:spcBef>
            </a:pPr>
            <a:r>
              <a:rPr lang="en-US" sz="8899">
                <a:solidFill>
                  <a:srgbClr val="1D6250"/>
                </a:solidFill>
                <a:latin typeface="GalanoGrotesque-Black"/>
                <a:ea typeface="GalanoGrotesque-Black"/>
                <a:cs typeface="GalanoGrotesque-Black"/>
                <a:sym typeface="GalanoGrotesque-Black"/>
              </a:rPr>
              <a:t>SOMMAIRE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13031" y="1715112"/>
            <a:ext cx="3623585" cy="2389963"/>
          </a:xfrm>
          <a:custGeom>
            <a:avLst/>
            <a:gdLst/>
            <a:ahLst/>
            <a:cxnLst/>
            <a:rect l="l" t="t" r="r" b="b"/>
            <a:pathLst>
              <a:path w="3623585" h="2389963">
                <a:moveTo>
                  <a:pt x="0" y="0"/>
                </a:moveTo>
                <a:lnTo>
                  <a:pt x="3623584" y="0"/>
                </a:lnTo>
                <a:lnTo>
                  <a:pt x="3623584" y="2389963"/>
                </a:lnTo>
                <a:lnTo>
                  <a:pt x="0" y="2389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>
            <a:off x="9756682" y="2092931"/>
            <a:ext cx="4208694" cy="1509518"/>
          </a:xfrm>
          <a:custGeom>
            <a:avLst/>
            <a:gdLst/>
            <a:ahLst/>
            <a:cxnLst/>
            <a:rect l="l" t="t" r="r" b="b"/>
            <a:pathLst>
              <a:path w="4208694" h="1509518">
                <a:moveTo>
                  <a:pt x="0" y="0"/>
                </a:moveTo>
                <a:lnTo>
                  <a:pt x="4208694" y="0"/>
                </a:lnTo>
                <a:lnTo>
                  <a:pt x="4208694" y="1509518"/>
                </a:lnTo>
                <a:lnTo>
                  <a:pt x="0" y="15095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>
            <a:off x="1028700" y="4105075"/>
            <a:ext cx="321232" cy="307178"/>
          </a:xfrm>
          <a:custGeom>
            <a:avLst/>
            <a:gdLst/>
            <a:ahLst/>
            <a:cxnLst/>
            <a:rect l="l" t="t" r="r" b="b"/>
            <a:pathLst>
              <a:path w="321232" h="307178">
                <a:moveTo>
                  <a:pt x="0" y="0"/>
                </a:moveTo>
                <a:lnTo>
                  <a:pt x="321232" y="0"/>
                </a:lnTo>
                <a:lnTo>
                  <a:pt x="321232" y="307178"/>
                </a:lnTo>
                <a:lnTo>
                  <a:pt x="0" y="3071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Freeform 5"/>
          <p:cNvSpPr/>
          <p:nvPr/>
        </p:nvSpPr>
        <p:spPr>
          <a:xfrm>
            <a:off x="1028700" y="4836322"/>
            <a:ext cx="321232" cy="307178"/>
          </a:xfrm>
          <a:custGeom>
            <a:avLst/>
            <a:gdLst/>
            <a:ahLst/>
            <a:cxnLst/>
            <a:rect l="l" t="t" r="r" b="b"/>
            <a:pathLst>
              <a:path w="321232" h="307178">
                <a:moveTo>
                  <a:pt x="0" y="0"/>
                </a:moveTo>
                <a:lnTo>
                  <a:pt x="321232" y="0"/>
                </a:lnTo>
                <a:lnTo>
                  <a:pt x="321232" y="307178"/>
                </a:lnTo>
                <a:lnTo>
                  <a:pt x="0" y="3071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Freeform 6"/>
          <p:cNvSpPr/>
          <p:nvPr/>
        </p:nvSpPr>
        <p:spPr>
          <a:xfrm>
            <a:off x="1771709" y="6786523"/>
            <a:ext cx="1258339" cy="1975592"/>
          </a:xfrm>
          <a:custGeom>
            <a:avLst/>
            <a:gdLst/>
            <a:ahLst/>
            <a:cxnLst/>
            <a:rect l="l" t="t" r="r" b="b"/>
            <a:pathLst>
              <a:path w="1258339" h="1975592">
                <a:moveTo>
                  <a:pt x="0" y="0"/>
                </a:moveTo>
                <a:lnTo>
                  <a:pt x="1258338" y="0"/>
                </a:lnTo>
                <a:lnTo>
                  <a:pt x="1258338" y="1975592"/>
                </a:lnTo>
                <a:lnTo>
                  <a:pt x="0" y="19755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Freeform 7"/>
          <p:cNvSpPr/>
          <p:nvPr/>
        </p:nvSpPr>
        <p:spPr>
          <a:xfrm>
            <a:off x="4596568" y="6057992"/>
            <a:ext cx="2681480" cy="1340740"/>
          </a:xfrm>
          <a:custGeom>
            <a:avLst/>
            <a:gdLst/>
            <a:ahLst/>
            <a:cxnLst/>
            <a:rect l="l" t="t" r="r" b="b"/>
            <a:pathLst>
              <a:path w="2681480" h="1340740">
                <a:moveTo>
                  <a:pt x="0" y="0"/>
                </a:moveTo>
                <a:lnTo>
                  <a:pt x="2681480" y="0"/>
                </a:lnTo>
                <a:lnTo>
                  <a:pt x="2681480" y="1340740"/>
                </a:lnTo>
                <a:lnTo>
                  <a:pt x="0" y="13407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804" t="-13382" r="-13413" b="-21247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Freeform 8"/>
          <p:cNvSpPr/>
          <p:nvPr/>
        </p:nvSpPr>
        <p:spPr>
          <a:xfrm>
            <a:off x="8196548" y="5448565"/>
            <a:ext cx="1560134" cy="1950167"/>
          </a:xfrm>
          <a:custGeom>
            <a:avLst/>
            <a:gdLst/>
            <a:ahLst/>
            <a:cxnLst/>
            <a:rect l="l" t="t" r="r" b="b"/>
            <a:pathLst>
              <a:path w="1560134" h="1950167">
                <a:moveTo>
                  <a:pt x="0" y="0"/>
                </a:moveTo>
                <a:lnTo>
                  <a:pt x="1560134" y="0"/>
                </a:lnTo>
                <a:lnTo>
                  <a:pt x="1560134" y="1950167"/>
                </a:lnTo>
                <a:lnTo>
                  <a:pt x="0" y="19501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6545" t="-12603" r="-26835" b="-10101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9" name="Freeform 9"/>
          <p:cNvSpPr/>
          <p:nvPr/>
        </p:nvSpPr>
        <p:spPr>
          <a:xfrm>
            <a:off x="10852566" y="5962220"/>
            <a:ext cx="2016926" cy="2016926"/>
          </a:xfrm>
          <a:custGeom>
            <a:avLst/>
            <a:gdLst/>
            <a:ahLst/>
            <a:cxnLst/>
            <a:rect l="l" t="t" r="r" b="b"/>
            <a:pathLst>
              <a:path w="2016926" h="2016926">
                <a:moveTo>
                  <a:pt x="0" y="0"/>
                </a:moveTo>
                <a:lnTo>
                  <a:pt x="2016926" y="0"/>
                </a:lnTo>
                <a:lnTo>
                  <a:pt x="2016926" y="2016926"/>
                </a:lnTo>
                <a:lnTo>
                  <a:pt x="0" y="20169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0" name="Freeform 10"/>
          <p:cNvSpPr/>
          <p:nvPr/>
        </p:nvSpPr>
        <p:spPr>
          <a:xfrm>
            <a:off x="14493763" y="5398954"/>
            <a:ext cx="2170429" cy="1459646"/>
          </a:xfrm>
          <a:custGeom>
            <a:avLst/>
            <a:gdLst/>
            <a:ahLst/>
            <a:cxnLst/>
            <a:rect l="l" t="t" r="r" b="b"/>
            <a:pathLst>
              <a:path w="2170429" h="1459646">
                <a:moveTo>
                  <a:pt x="0" y="0"/>
                </a:moveTo>
                <a:lnTo>
                  <a:pt x="2170430" y="0"/>
                </a:lnTo>
                <a:lnTo>
                  <a:pt x="2170430" y="1459645"/>
                </a:lnTo>
                <a:lnTo>
                  <a:pt x="0" y="145964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1" name="Freeform 11"/>
          <p:cNvSpPr/>
          <p:nvPr/>
        </p:nvSpPr>
        <p:spPr>
          <a:xfrm>
            <a:off x="3993607" y="8238776"/>
            <a:ext cx="2298459" cy="1514110"/>
          </a:xfrm>
          <a:custGeom>
            <a:avLst/>
            <a:gdLst/>
            <a:ahLst/>
            <a:cxnLst/>
            <a:rect l="l" t="t" r="r" b="b"/>
            <a:pathLst>
              <a:path w="2298459" h="1514110">
                <a:moveTo>
                  <a:pt x="0" y="0"/>
                </a:moveTo>
                <a:lnTo>
                  <a:pt x="2298459" y="0"/>
                </a:lnTo>
                <a:lnTo>
                  <a:pt x="2298459" y="1514110"/>
                </a:lnTo>
                <a:lnTo>
                  <a:pt x="0" y="15141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2" name="Freeform 12"/>
          <p:cNvSpPr/>
          <p:nvPr/>
        </p:nvSpPr>
        <p:spPr>
          <a:xfrm>
            <a:off x="7735248" y="7979146"/>
            <a:ext cx="2512294" cy="1291986"/>
          </a:xfrm>
          <a:custGeom>
            <a:avLst/>
            <a:gdLst/>
            <a:ahLst/>
            <a:cxnLst/>
            <a:rect l="l" t="t" r="r" b="b"/>
            <a:pathLst>
              <a:path w="2512294" h="1291986">
                <a:moveTo>
                  <a:pt x="0" y="0"/>
                </a:moveTo>
                <a:lnTo>
                  <a:pt x="2512294" y="0"/>
                </a:lnTo>
                <a:lnTo>
                  <a:pt x="2512294" y="1291986"/>
                </a:lnTo>
                <a:lnTo>
                  <a:pt x="0" y="129198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0279" b="-54172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3" name="Freeform 13"/>
          <p:cNvSpPr/>
          <p:nvPr/>
        </p:nvSpPr>
        <p:spPr>
          <a:xfrm>
            <a:off x="10704912" y="8176572"/>
            <a:ext cx="2341051" cy="1425115"/>
          </a:xfrm>
          <a:custGeom>
            <a:avLst/>
            <a:gdLst/>
            <a:ahLst/>
            <a:cxnLst/>
            <a:rect l="l" t="t" r="r" b="b"/>
            <a:pathLst>
              <a:path w="2341051" h="1425115">
                <a:moveTo>
                  <a:pt x="0" y="0"/>
                </a:moveTo>
                <a:lnTo>
                  <a:pt x="2341051" y="0"/>
                </a:lnTo>
                <a:lnTo>
                  <a:pt x="2341051" y="1425115"/>
                </a:lnTo>
                <a:lnTo>
                  <a:pt x="0" y="142511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4" name="Freeform 14"/>
          <p:cNvSpPr/>
          <p:nvPr/>
        </p:nvSpPr>
        <p:spPr>
          <a:xfrm>
            <a:off x="14007988" y="7563449"/>
            <a:ext cx="1690540" cy="1690540"/>
          </a:xfrm>
          <a:custGeom>
            <a:avLst/>
            <a:gdLst/>
            <a:ahLst/>
            <a:cxnLst/>
            <a:rect l="l" t="t" r="r" b="b"/>
            <a:pathLst>
              <a:path w="1690540" h="1690540">
                <a:moveTo>
                  <a:pt x="0" y="0"/>
                </a:moveTo>
                <a:lnTo>
                  <a:pt x="1690540" y="0"/>
                </a:lnTo>
                <a:lnTo>
                  <a:pt x="1690540" y="1690540"/>
                </a:lnTo>
                <a:lnTo>
                  <a:pt x="0" y="169054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5" name="TextBox 15"/>
          <p:cNvSpPr txBox="1"/>
          <p:nvPr/>
        </p:nvSpPr>
        <p:spPr>
          <a:xfrm>
            <a:off x="0" y="-62268"/>
            <a:ext cx="18288000" cy="199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  <a:spcBef>
                <a:spcPct val="0"/>
              </a:spcBef>
            </a:pPr>
            <a:r>
              <a:rPr lang="en-US" sz="8899">
                <a:solidFill>
                  <a:srgbClr val="1D6250"/>
                </a:solidFill>
                <a:latin typeface="GalanoGrotesque-Black"/>
                <a:ea typeface="GalanoGrotesque-Black"/>
                <a:cs typeface="GalanoGrotesque-Black"/>
                <a:sym typeface="GalanoGrotesque-Black"/>
              </a:rPr>
              <a:t>LES ACTEURS DU PROJET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39540" y="3980363"/>
            <a:ext cx="15208920" cy="65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  <a:spcBef>
                <a:spcPct val="0"/>
              </a:spcBef>
            </a:pPr>
            <a:r>
              <a:rPr lang="en-US" sz="3900">
                <a:solidFill>
                  <a:srgbClr val="1D6250"/>
                </a:solidFill>
                <a:latin typeface="PT Serif"/>
                <a:ea typeface="PT Serif"/>
                <a:cs typeface="PT Serif"/>
                <a:sym typeface="PT Serif"/>
              </a:rPr>
              <a:t>Intercommunales de gestion des déchets (encadrées par la Copidec)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68615" y="4621611"/>
            <a:ext cx="2922865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D6250"/>
                </a:solidFill>
                <a:latin typeface="PT Serif"/>
                <a:ea typeface="PT Serif"/>
                <a:cs typeface="PT Serif"/>
                <a:sym typeface="PT Serif"/>
              </a:rPr>
              <a:t>GoodPlanet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22113" y="2684909"/>
            <a:ext cx="10753190" cy="641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Améliorer</a:t>
            </a:r>
            <a:r>
              <a:rPr lang="en-US" sz="3999" dirty="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la </a:t>
            </a:r>
            <a:r>
              <a:rPr lang="en-US" sz="3999" b="1" dirty="0" err="1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propreté</a:t>
            </a:r>
            <a:r>
              <a:rPr lang="en-US" sz="3999" dirty="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, le </a:t>
            </a:r>
            <a:r>
              <a:rPr lang="en-US" sz="3999" b="1" dirty="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tri</a:t>
            </a:r>
            <a:r>
              <a:rPr lang="en-US" sz="3999" dirty="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et la </a:t>
            </a:r>
            <a:r>
              <a:rPr lang="en-US" sz="3999" b="1" dirty="0" err="1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prévention</a:t>
            </a:r>
            <a:r>
              <a:rPr lang="en-US" sz="3999" dirty="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dans et aux abords des écoles ​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Intégrer</a:t>
            </a:r>
            <a:r>
              <a:rPr lang="en-US" sz="3999" dirty="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99" dirty="0" err="1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ces</a:t>
            </a:r>
            <a:r>
              <a:rPr lang="en-US" sz="3999" dirty="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99" dirty="0" err="1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piliers</a:t>
            </a:r>
            <a:r>
              <a:rPr lang="en-US" sz="3999" dirty="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dans un </a:t>
            </a:r>
            <a:r>
              <a:rPr lang="en-US" sz="3999" b="1" dirty="0" err="1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projet</a:t>
            </a:r>
            <a:r>
              <a:rPr lang="en-US" sz="3999" b="1" dirty="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99" b="1" dirty="0" err="1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d’établissement</a:t>
            </a:r>
            <a:r>
              <a:rPr lang="en-US" sz="3999" b="1" dirty="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​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Impliquer</a:t>
            </a:r>
            <a:r>
              <a:rPr lang="en-US" sz="3999" dirty="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99" b="1" dirty="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les </a:t>
            </a:r>
            <a:r>
              <a:rPr lang="en-US" sz="3999" b="1" dirty="0" err="1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différents</a:t>
            </a:r>
            <a:r>
              <a:rPr lang="en-US" sz="3999" b="1" dirty="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99" b="1" dirty="0" err="1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acteurs</a:t>
            </a:r>
            <a:r>
              <a:rPr lang="en-US" sz="3999" b="1" dirty="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99" dirty="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de la </a:t>
            </a:r>
            <a:r>
              <a:rPr lang="en-US" sz="3999" dirty="0" err="1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communauté</a:t>
            </a:r>
            <a:r>
              <a:rPr lang="en-US" sz="3999" dirty="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99" dirty="0" err="1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scolaire</a:t>
            </a:r>
            <a:r>
              <a:rPr lang="en-US" sz="3999" dirty="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(</a:t>
            </a:r>
            <a:r>
              <a:rPr lang="en-US" sz="3999" dirty="0" err="1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élèves</a:t>
            </a:r>
            <a:r>
              <a:rPr lang="en-US" sz="3999" dirty="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, enseignant.es, parents, …), diffuser les </a:t>
            </a:r>
            <a:r>
              <a:rPr lang="en-US" sz="3999" dirty="0" err="1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bonnes</a:t>
            </a:r>
            <a:r>
              <a:rPr lang="en-US" sz="3999" dirty="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pratiques et </a:t>
            </a:r>
            <a:r>
              <a:rPr lang="en-US" sz="3999" dirty="0" err="1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provoquer</a:t>
            </a:r>
            <a:r>
              <a:rPr lang="en-US" sz="3999" dirty="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des </a:t>
            </a:r>
            <a:r>
              <a:rPr lang="en-US" sz="3999" dirty="0" err="1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changements</a:t>
            </a:r>
            <a:r>
              <a:rPr lang="en-US" sz="3999" dirty="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de </a:t>
            </a:r>
            <a:r>
              <a:rPr lang="en-US" sz="3999" dirty="0" err="1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comportement</a:t>
            </a:r>
            <a:endParaRPr lang="en-US" sz="3999" dirty="0">
              <a:solidFill>
                <a:srgbClr val="55505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028700" y="2751584"/>
            <a:ext cx="5893413" cy="5818406"/>
          </a:xfrm>
          <a:custGeom>
            <a:avLst/>
            <a:gdLst/>
            <a:ahLst/>
            <a:cxnLst/>
            <a:rect l="l" t="t" r="r" b="b"/>
            <a:pathLst>
              <a:path w="5893413" h="5818406">
                <a:moveTo>
                  <a:pt x="0" y="0"/>
                </a:moveTo>
                <a:lnTo>
                  <a:pt x="5893413" y="0"/>
                </a:lnTo>
                <a:lnTo>
                  <a:pt x="5893413" y="5818406"/>
                </a:lnTo>
                <a:lnTo>
                  <a:pt x="0" y="5818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TextBox 4"/>
          <p:cNvSpPr txBox="1"/>
          <p:nvPr/>
        </p:nvSpPr>
        <p:spPr>
          <a:xfrm>
            <a:off x="0" y="219603"/>
            <a:ext cx="18288000" cy="1581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9"/>
              </a:lnSpc>
              <a:spcBef>
                <a:spcPct val="0"/>
              </a:spcBef>
            </a:pPr>
            <a:r>
              <a:rPr lang="en-US" sz="7099">
                <a:solidFill>
                  <a:srgbClr val="1D6250"/>
                </a:solidFill>
                <a:latin typeface="GalanoGrotesque-Black"/>
                <a:ea typeface="GalanoGrotesque-Black"/>
                <a:cs typeface="GalanoGrotesque-Black"/>
                <a:sym typeface="GalanoGrotesque-Black"/>
              </a:rPr>
              <a:t>LES OBJECTIFS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7058" y="3046706"/>
            <a:ext cx="6970473" cy="4949036"/>
          </a:xfrm>
          <a:custGeom>
            <a:avLst/>
            <a:gdLst/>
            <a:ahLst/>
            <a:cxnLst/>
            <a:rect l="l" t="t" r="r" b="b"/>
            <a:pathLst>
              <a:path w="6970473" h="4949036">
                <a:moveTo>
                  <a:pt x="0" y="0"/>
                </a:moveTo>
                <a:lnTo>
                  <a:pt x="6970473" y="0"/>
                </a:lnTo>
                <a:lnTo>
                  <a:pt x="6970473" y="4949036"/>
                </a:lnTo>
                <a:lnTo>
                  <a:pt x="0" y="49490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/>
          <p:cNvSpPr txBox="1"/>
          <p:nvPr/>
        </p:nvSpPr>
        <p:spPr>
          <a:xfrm>
            <a:off x="0" y="219603"/>
            <a:ext cx="18288000" cy="1581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9"/>
              </a:lnSpc>
              <a:spcBef>
                <a:spcPct val="0"/>
              </a:spcBef>
            </a:pPr>
            <a:r>
              <a:rPr lang="en-US" sz="7099">
                <a:solidFill>
                  <a:srgbClr val="1D6250"/>
                </a:solidFill>
                <a:latin typeface="GalanoGrotesque-Black"/>
                <a:ea typeface="GalanoGrotesque-Black"/>
                <a:cs typeface="GalanoGrotesque-Black"/>
                <a:sym typeface="GalanoGrotesque-Black"/>
              </a:rPr>
              <a:t>LA LABELLISATION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038567" y="1973556"/>
            <a:ext cx="9589210" cy="207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Au terme des 2 ans d’accompagnement, une labellisation “</a:t>
            </a:r>
            <a:r>
              <a:rPr lang="en-US" sz="3999" b="1">
                <a:solidFill>
                  <a:srgbClr val="EF870C"/>
                </a:solidFill>
                <a:latin typeface="PT Serif Bold"/>
                <a:ea typeface="PT Serif Bold"/>
                <a:cs typeface="PT Serif Bold"/>
                <a:sym typeface="PT Serif Bold"/>
              </a:rPr>
              <a:t>École Plus Propre</a:t>
            </a:r>
            <a:r>
              <a:rPr lang="en-US" sz="3999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”</a:t>
            </a:r>
            <a:r>
              <a:rPr lang="en-US" sz="3999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est proposée.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38567" y="4224631"/>
            <a:ext cx="9589210" cy="560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Une “</a:t>
            </a:r>
            <a:r>
              <a:rPr lang="en-US" sz="3999" b="1">
                <a:solidFill>
                  <a:srgbClr val="EF870C"/>
                </a:solidFill>
                <a:latin typeface="PT Serif Bold"/>
                <a:ea typeface="PT Serif Bold"/>
                <a:cs typeface="PT Serif Bold"/>
                <a:sym typeface="PT Serif Bold"/>
              </a:rPr>
              <a:t>École Plus Propre</a:t>
            </a:r>
            <a:r>
              <a:rPr lang="en-US" sz="3999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”, c’est une école : ​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qui réduit ses déchets ​;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qui les trie​ ;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qui met tout en œuvre pour éviter qu’ils se retrouvent sur le sol (dans et en dehors de l’école)​.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25792" y="6093804"/>
            <a:ext cx="3885444" cy="635"/>
          </a:xfrm>
          <a:prstGeom prst="line">
            <a:avLst/>
          </a:prstGeom>
          <a:ln w="704850" cap="rnd">
            <a:solidFill>
              <a:srgbClr val="F9B23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3" name="AutoShape 3"/>
          <p:cNvSpPr/>
          <p:nvPr/>
        </p:nvSpPr>
        <p:spPr>
          <a:xfrm flipV="1">
            <a:off x="9811895" y="6071197"/>
            <a:ext cx="7338353" cy="8319"/>
          </a:xfrm>
          <a:prstGeom prst="line">
            <a:avLst/>
          </a:prstGeom>
          <a:ln w="704850" cap="rnd">
            <a:solidFill>
              <a:srgbClr val="81C18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4" name="AutoShape 4"/>
          <p:cNvSpPr/>
          <p:nvPr/>
        </p:nvSpPr>
        <p:spPr>
          <a:xfrm>
            <a:off x="4516812" y="6094121"/>
            <a:ext cx="8964259" cy="0"/>
          </a:xfrm>
          <a:prstGeom prst="line">
            <a:avLst/>
          </a:prstGeom>
          <a:ln w="704850" cap="rnd">
            <a:solidFill>
              <a:srgbClr val="1D62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5" name="TextBox 5"/>
          <p:cNvSpPr txBox="1"/>
          <p:nvPr/>
        </p:nvSpPr>
        <p:spPr>
          <a:xfrm>
            <a:off x="0" y="-24746"/>
            <a:ext cx="18288000" cy="199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  <a:spcBef>
                <a:spcPct val="0"/>
              </a:spcBef>
            </a:pPr>
            <a:r>
              <a:rPr lang="en-US" sz="8899">
                <a:solidFill>
                  <a:srgbClr val="1D6250"/>
                </a:solidFill>
                <a:latin typeface="GalanoGrotesque-Black"/>
                <a:ea typeface="GalanoGrotesque-Black"/>
                <a:cs typeface="GalanoGrotesque-Black"/>
                <a:sym typeface="GalanoGrotesque-Black"/>
              </a:rPr>
              <a:t>LE DÉROULEMENT DU PROJET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83963" y="5765191"/>
            <a:ext cx="2687808" cy="657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 err="1">
                <a:solidFill>
                  <a:srgbClr val="FFFFFF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Septembre</a:t>
            </a:r>
            <a:endParaRPr lang="en-US" sz="2999" dirty="0">
              <a:solidFill>
                <a:srgbClr val="FFFFFF"/>
              </a:solidFill>
              <a:latin typeface="GalanoGrotesque-Bold"/>
              <a:ea typeface="GalanoGrotesque-Bold"/>
              <a:cs typeface="GalanoGrotesque-Bold"/>
              <a:sym typeface="GalanoGrotesque-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51587" y="5834517"/>
            <a:ext cx="2687808" cy="657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FFFFFF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Octobre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54094" y="5821238"/>
            <a:ext cx="2687808" cy="657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 err="1">
                <a:solidFill>
                  <a:srgbClr val="FFFFFF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Décembre</a:t>
            </a:r>
            <a:endParaRPr lang="en-US" sz="2999" dirty="0">
              <a:solidFill>
                <a:srgbClr val="FFFFFF"/>
              </a:solidFill>
              <a:latin typeface="GalanoGrotesque-Bold"/>
              <a:ea typeface="GalanoGrotesque-Bold"/>
              <a:cs typeface="GalanoGrotesque-Bold"/>
              <a:sym typeface="GalanoGrotesque-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729661" y="5821238"/>
            <a:ext cx="2687808" cy="657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FFFFFF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Janvier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55549" y="4577905"/>
            <a:ext cx="3144636" cy="854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6"/>
              </a:lnSpc>
            </a:pPr>
            <a:r>
              <a:rPr lang="en-US" sz="3840" dirty="0">
                <a:solidFill>
                  <a:srgbClr val="F9B233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Introduction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85156" y="4057629"/>
            <a:ext cx="8559994" cy="1531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6"/>
              </a:lnSpc>
            </a:pPr>
            <a:r>
              <a:rPr lang="en-US" sz="3840">
                <a:solidFill>
                  <a:srgbClr val="1D6250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Rencontre avec l’accompagnateur et entame de l’audit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16869" y="3340127"/>
            <a:ext cx="8200697" cy="854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9"/>
              </a:lnSpc>
            </a:pPr>
            <a:r>
              <a:rPr lang="en-US" sz="3842">
                <a:solidFill>
                  <a:srgbClr val="1D6250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Élaboration du </a:t>
            </a:r>
            <a:r>
              <a:rPr lang="en-US" sz="3842">
                <a:solidFill>
                  <a:srgbClr val="81C185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plan d’actions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25734" y="6520005"/>
            <a:ext cx="3074451" cy="2909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2"/>
              </a:lnSpc>
            </a:pPr>
            <a:r>
              <a:rPr lang="en-US" sz="2916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12 septembre</a:t>
            </a:r>
          </a:p>
          <a:p>
            <a:pPr algn="ctr">
              <a:lnSpc>
                <a:spcPts val="4082"/>
              </a:lnSpc>
            </a:pPr>
            <a:endParaRPr lang="en-US" sz="2916" b="1">
              <a:solidFill>
                <a:srgbClr val="545454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ctr">
              <a:lnSpc>
                <a:spcPts val="3802"/>
              </a:lnSpc>
            </a:pPr>
            <a:r>
              <a:rPr lang="en-US" sz="2716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Participation à la formation obligatoire</a:t>
            </a:r>
          </a:p>
          <a:p>
            <a:pPr algn="ctr">
              <a:lnSpc>
                <a:spcPts val="3802"/>
              </a:lnSpc>
            </a:pPr>
            <a:endParaRPr lang="en-US" sz="2716">
              <a:solidFill>
                <a:srgbClr val="545454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16812" y="6551321"/>
            <a:ext cx="3074451" cy="3824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2"/>
              </a:lnSpc>
            </a:pPr>
            <a:r>
              <a:rPr lang="en-US" sz="2916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17 octobre</a:t>
            </a:r>
          </a:p>
          <a:p>
            <a:pPr algn="ctr">
              <a:lnSpc>
                <a:spcPts val="3802"/>
              </a:lnSpc>
            </a:pPr>
            <a:endParaRPr lang="en-US" sz="2916" b="1">
              <a:solidFill>
                <a:srgbClr val="545454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ctr">
              <a:lnSpc>
                <a:spcPts val="3802"/>
              </a:lnSpc>
            </a:pPr>
            <a:r>
              <a:rPr lang="en-US" sz="2716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Mon compte est à jour et les déclarations d’engagement sont signées</a:t>
            </a:r>
          </a:p>
          <a:p>
            <a:pPr algn="ctr">
              <a:lnSpc>
                <a:spcPts val="3802"/>
              </a:lnSpc>
            </a:pPr>
            <a:endParaRPr lang="en-US" sz="2716">
              <a:solidFill>
                <a:srgbClr val="545454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176706" y="6570370"/>
            <a:ext cx="3074451" cy="2930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2"/>
              </a:lnSpc>
            </a:pPr>
            <a:r>
              <a:rPr lang="en-US" sz="2916" b="1" dirty="0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21 </a:t>
            </a:r>
            <a:r>
              <a:rPr lang="en-US" sz="2916" b="1" dirty="0" err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novembre</a:t>
            </a:r>
            <a:endParaRPr lang="en-US" sz="2916" b="1" dirty="0">
              <a:solidFill>
                <a:srgbClr val="545454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ctr">
              <a:lnSpc>
                <a:spcPts val="3802"/>
              </a:lnSpc>
            </a:pPr>
            <a:endParaRPr lang="en-US" sz="2916" b="1" dirty="0">
              <a:solidFill>
                <a:srgbClr val="545454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ctr">
              <a:lnSpc>
                <a:spcPts val="3802"/>
              </a:lnSpc>
            </a:pPr>
            <a:r>
              <a:rPr lang="en-US" sz="2716" dirty="0" err="1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Limite</a:t>
            </a:r>
            <a:r>
              <a:rPr lang="en-US" sz="2716" dirty="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pour </a:t>
            </a:r>
            <a:r>
              <a:rPr lang="en-US" sz="2716" dirty="0" err="1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s’inscrire</a:t>
            </a:r>
            <a:r>
              <a:rPr lang="en-US" sz="2716" dirty="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aux animations</a:t>
            </a:r>
          </a:p>
          <a:p>
            <a:pPr algn="ctr">
              <a:lnSpc>
                <a:spcPts val="3802"/>
              </a:lnSpc>
            </a:pPr>
            <a:endParaRPr lang="en-US" sz="2716" dirty="0">
              <a:solidFill>
                <a:srgbClr val="545454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481071" y="6551321"/>
            <a:ext cx="3074451" cy="2871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2"/>
              </a:lnSpc>
            </a:pPr>
            <a:r>
              <a:rPr lang="en-US" sz="2916" b="1" dirty="0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30 </a:t>
            </a:r>
            <a:r>
              <a:rPr lang="en-US" sz="2916" b="1" dirty="0" err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janvier</a:t>
            </a:r>
            <a:endParaRPr lang="en-US" sz="2916" b="1" dirty="0">
              <a:solidFill>
                <a:srgbClr val="545454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ctr">
              <a:lnSpc>
                <a:spcPts val="3802"/>
              </a:lnSpc>
            </a:pPr>
            <a:endParaRPr lang="en-US" sz="2916" b="1" dirty="0">
              <a:solidFill>
                <a:srgbClr val="545454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ctr">
              <a:lnSpc>
                <a:spcPts val="3802"/>
              </a:lnSpc>
            </a:pPr>
            <a:r>
              <a:rPr lang="en-US" sz="2716" dirty="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Le plan </a:t>
            </a:r>
            <a:r>
              <a:rPr lang="en-US" sz="2716" dirty="0" err="1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d’actions</a:t>
            </a:r>
            <a:r>
              <a:rPr lang="en-US" sz="2716" dirty="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2716" dirty="0" err="1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est</a:t>
            </a:r>
            <a:r>
              <a:rPr lang="en-US" sz="2716" dirty="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2716" dirty="0" err="1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déposé</a:t>
            </a:r>
            <a:r>
              <a:rPr lang="en-US" sz="2716" dirty="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sur la </a:t>
            </a:r>
            <a:r>
              <a:rPr lang="en-US" sz="2716" dirty="0" err="1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plateforme</a:t>
            </a:r>
            <a:endParaRPr lang="en-US" sz="2716" dirty="0">
              <a:solidFill>
                <a:srgbClr val="545454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ctr">
              <a:lnSpc>
                <a:spcPts val="3802"/>
              </a:lnSpc>
            </a:pPr>
            <a:endParaRPr lang="en-US" sz="2716" dirty="0">
              <a:solidFill>
                <a:srgbClr val="545454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0" y="1684640"/>
            <a:ext cx="1828800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81C185"/>
                </a:solidFill>
                <a:latin typeface="PT Serif Bold"/>
                <a:ea typeface="PT Serif Bold"/>
                <a:cs typeface="PT Serif Bold"/>
                <a:sym typeface="PT Serif Bold"/>
              </a:rPr>
              <a:t>ANNÉE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76706" y="5834517"/>
            <a:ext cx="2880325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Novembre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945914" y="5440591"/>
            <a:ext cx="8551247" cy="0"/>
          </a:xfrm>
          <a:prstGeom prst="line">
            <a:avLst/>
          </a:prstGeom>
          <a:ln w="695325" cap="rnd">
            <a:solidFill>
              <a:srgbClr val="EF87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3" name="AutoShape 3"/>
          <p:cNvSpPr/>
          <p:nvPr/>
        </p:nvSpPr>
        <p:spPr>
          <a:xfrm flipV="1">
            <a:off x="480827" y="5444039"/>
            <a:ext cx="12055839" cy="0"/>
          </a:xfrm>
          <a:prstGeom prst="line">
            <a:avLst/>
          </a:prstGeom>
          <a:ln w="704850" cap="rnd">
            <a:solidFill>
              <a:srgbClr val="F8D8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4" name="TextBox 4"/>
          <p:cNvSpPr txBox="1"/>
          <p:nvPr/>
        </p:nvSpPr>
        <p:spPr>
          <a:xfrm>
            <a:off x="0" y="-13359"/>
            <a:ext cx="18288000" cy="199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  <a:spcBef>
                <a:spcPct val="0"/>
              </a:spcBef>
            </a:pPr>
            <a:r>
              <a:rPr lang="en-US" sz="8899">
                <a:solidFill>
                  <a:srgbClr val="1D6250"/>
                </a:solidFill>
                <a:latin typeface="GalanoGrotesque-Black"/>
                <a:ea typeface="GalanoGrotesque-Black"/>
                <a:cs typeface="GalanoGrotesque-Black"/>
                <a:sym typeface="GalanoGrotesque-Black"/>
              </a:rPr>
              <a:t>LE DÉROULEMENT DU PROJET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2964" y="5143500"/>
            <a:ext cx="2687808" cy="657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FFFFFF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Février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70298" y="5125608"/>
            <a:ext cx="2687808" cy="657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FFFFFF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Mars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58106" y="5143500"/>
            <a:ext cx="2687808" cy="657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FFFFFF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Avril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66673" y="5154467"/>
            <a:ext cx="2687808" cy="657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FFFFFF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Mai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374921" y="5123884"/>
            <a:ext cx="2687808" cy="657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FFFFFF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Juin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067255" y="2944489"/>
            <a:ext cx="5192045" cy="164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9"/>
              </a:lnSpc>
            </a:pPr>
            <a:r>
              <a:rPr lang="en-US" sz="2842">
                <a:solidFill>
                  <a:srgbClr val="EF870C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Évaluation et réflexion par rapport à la stratégie à adopter l’année suivante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8059" y="2736308"/>
            <a:ext cx="10960093" cy="2207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9"/>
              </a:lnSpc>
            </a:pPr>
            <a:r>
              <a:rPr lang="en-US" sz="3842" dirty="0">
                <a:solidFill>
                  <a:srgbClr val="F8D8AA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Mise </a:t>
            </a:r>
            <a:r>
              <a:rPr lang="en-US" sz="3842" dirty="0" err="1">
                <a:solidFill>
                  <a:srgbClr val="F8D8AA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en</a:t>
            </a:r>
            <a:r>
              <a:rPr lang="en-US" sz="3842" dirty="0">
                <a:solidFill>
                  <a:srgbClr val="F8D8AA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 </a:t>
            </a:r>
            <a:r>
              <a:rPr lang="en-US" sz="3842" dirty="0" err="1">
                <a:solidFill>
                  <a:srgbClr val="F8D8AA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œuvre</a:t>
            </a:r>
            <a:r>
              <a:rPr lang="en-US" sz="3842" dirty="0">
                <a:solidFill>
                  <a:srgbClr val="F8D8AA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 du plan </a:t>
            </a:r>
            <a:r>
              <a:rPr lang="en-US" sz="3842" dirty="0" err="1">
                <a:solidFill>
                  <a:srgbClr val="F8D8AA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d’actions</a:t>
            </a:r>
            <a:r>
              <a:rPr lang="en-US" sz="3842" dirty="0">
                <a:solidFill>
                  <a:srgbClr val="F8D8AA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 (au </a:t>
            </a:r>
            <a:r>
              <a:rPr lang="en-US" sz="3842" dirty="0" err="1">
                <a:solidFill>
                  <a:srgbClr val="F8D8AA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moins</a:t>
            </a:r>
            <a:r>
              <a:rPr lang="en-US" sz="3842" dirty="0">
                <a:solidFill>
                  <a:srgbClr val="F8D8AA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 </a:t>
            </a:r>
            <a:r>
              <a:rPr lang="en-US" sz="3842" dirty="0" err="1">
                <a:solidFill>
                  <a:srgbClr val="F8D8AA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une</a:t>
            </a:r>
            <a:r>
              <a:rPr lang="en-US" sz="3842" dirty="0">
                <a:solidFill>
                  <a:srgbClr val="F8D8AA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 action </a:t>
            </a:r>
            <a:r>
              <a:rPr lang="en-US" sz="3842" dirty="0" err="1">
                <a:solidFill>
                  <a:srgbClr val="F8D8AA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est</a:t>
            </a:r>
            <a:r>
              <a:rPr lang="en-US" sz="3842" dirty="0">
                <a:solidFill>
                  <a:srgbClr val="F8D8AA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 mise </a:t>
            </a:r>
            <a:r>
              <a:rPr lang="en-US" sz="3842" dirty="0" err="1">
                <a:solidFill>
                  <a:srgbClr val="F8D8AA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en</a:t>
            </a:r>
            <a:r>
              <a:rPr lang="en-US" sz="3842" dirty="0">
                <a:solidFill>
                  <a:srgbClr val="F8D8AA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 place </a:t>
            </a:r>
            <a:r>
              <a:rPr lang="en-US" sz="3842" dirty="0" err="1">
                <a:solidFill>
                  <a:srgbClr val="F8D8AA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avant</a:t>
            </a:r>
            <a:r>
              <a:rPr lang="en-US" sz="3842" dirty="0">
                <a:solidFill>
                  <a:srgbClr val="F8D8AA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 la fin de </a:t>
            </a:r>
            <a:r>
              <a:rPr lang="en-US" sz="3842" dirty="0" err="1">
                <a:solidFill>
                  <a:srgbClr val="F8D8AA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l’année</a:t>
            </a:r>
            <a:r>
              <a:rPr lang="en-US" sz="3842" dirty="0">
                <a:solidFill>
                  <a:srgbClr val="F8D8AA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 </a:t>
            </a:r>
            <a:r>
              <a:rPr lang="en-US" sz="3842" dirty="0" err="1">
                <a:solidFill>
                  <a:srgbClr val="F8D8AA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scolaire</a:t>
            </a:r>
            <a:r>
              <a:rPr lang="en-US" sz="3842" dirty="0">
                <a:solidFill>
                  <a:srgbClr val="F8D8AA"/>
                </a:solidFill>
                <a:latin typeface="GalanoGrotesque-Bold"/>
                <a:ea typeface="GalanoGrotesque-Bold"/>
                <a:cs typeface="GalanoGrotesque-Bold"/>
                <a:sym typeface="GalanoGrotesque-Bold"/>
              </a:rPr>
              <a:t>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9643" y="6121628"/>
            <a:ext cx="3074451" cy="3386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2"/>
              </a:lnSpc>
            </a:pPr>
            <a:r>
              <a:rPr lang="en-US" sz="2916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Courant du mois de février</a:t>
            </a:r>
          </a:p>
          <a:p>
            <a:pPr algn="ctr">
              <a:lnSpc>
                <a:spcPts val="3802"/>
              </a:lnSpc>
            </a:pPr>
            <a:endParaRPr lang="en-US" sz="2916" b="1">
              <a:solidFill>
                <a:srgbClr val="545454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ctr">
              <a:lnSpc>
                <a:spcPts val="3802"/>
              </a:lnSpc>
            </a:pPr>
            <a:r>
              <a:rPr lang="en-US" sz="2716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Mon école est inscrite au Grand Nettoyage</a:t>
            </a:r>
          </a:p>
          <a:p>
            <a:pPr algn="ctr">
              <a:lnSpc>
                <a:spcPts val="3802"/>
              </a:lnSpc>
            </a:pPr>
            <a:endParaRPr lang="en-US" sz="2716">
              <a:solidFill>
                <a:srgbClr val="545454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374921" y="6121628"/>
            <a:ext cx="2985923" cy="3347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2"/>
              </a:lnSpc>
            </a:pPr>
            <a:r>
              <a:rPr lang="en-US" sz="2916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26 juin</a:t>
            </a:r>
          </a:p>
          <a:p>
            <a:pPr algn="ctr">
              <a:lnSpc>
                <a:spcPts val="3802"/>
              </a:lnSpc>
            </a:pPr>
            <a:endParaRPr lang="en-US" sz="2916" b="1">
              <a:solidFill>
                <a:srgbClr val="545454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ctr">
              <a:lnSpc>
                <a:spcPts val="3802"/>
              </a:lnSpc>
            </a:pPr>
            <a:r>
              <a:rPr lang="en-US" sz="2716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Le formulaire d’auto-évaluation est complété sur la plateforme</a:t>
            </a:r>
          </a:p>
          <a:p>
            <a:pPr algn="ctr">
              <a:lnSpc>
                <a:spcPts val="3802"/>
              </a:lnSpc>
            </a:pPr>
            <a:endParaRPr lang="en-US" sz="2716">
              <a:solidFill>
                <a:srgbClr val="545454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0" y="1684640"/>
            <a:ext cx="1828800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81C185"/>
                </a:solidFill>
                <a:latin typeface="PT Serif Bold"/>
                <a:ea typeface="PT Serif Bold"/>
                <a:cs typeface="PT Serif Bold"/>
                <a:sym typeface="PT Serif Bold"/>
              </a:rPr>
              <a:t>ANNÉE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6873" y="2244725"/>
            <a:ext cx="11046431" cy="72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EF870C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EF870C"/>
                </a:solidFill>
                <a:latin typeface="PT Serif Bold"/>
                <a:ea typeface="PT Serif Bold"/>
                <a:cs typeface="PT Serif Bold"/>
                <a:sym typeface="PT Serif Bold"/>
              </a:rPr>
              <a:t>dossier d’accompagnement</a:t>
            </a:r>
            <a:r>
              <a:rPr lang="en-US" sz="3700">
                <a:solidFill>
                  <a:srgbClr val="EF870C"/>
                </a:solidFill>
                <a:latin typeface="PT Serif"/>
                <a:ea typeface="PT Serif"/>
                <a:cs typeface="PT Serif"/>
                <a:sym typeface="PT Serif"/>
              </a:rPr>
              <a:t> (Principe et objectifs - Déroulement du projet - Outils)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Des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outils d’audit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et des compteurs clic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bourse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(600€ - 900€ - 1.200€ - 1.500€)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newsletter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Du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matériel de ramassage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et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éducatif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Des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animations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/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spectacles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kit 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de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communication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plateforme web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de suivi (</a:t>
            </a:r>
            <a:r>
              <a:rPr lang="en-US" sz="3700" i="1">
                <a:solidFill>
                  <a:srgbClr val="545454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monecolepluspropre.be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accompagnement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de terrain et personnalisé</a:t>
            </a:r>
          </a:p>
        </p:txBody>
      </p:sp>
      <p:sp>
        <p:nvSpPr>
          <p:cNvPr id="3" name="Freeform 3"/>
          <p:cNvSpPr/>
          <p:nvPr/>
        </p:nvSpPr>
        <p:spPr>
          <a:xfrm>
            <a:off x="12034251" y="2282825"/>
            <a:ext cx="5066201" cy="7135495"/>
          </a:xfrm>
          <a:custGeom>
            <a:avLst/>
            <a:gdLst/>
            <a:ahLst/>
            <a:cxnLst/>
            <a:rect l="l" t="t" r="r" b="b"/>
            <a:pathLst>
              <a:path w="5066201" h="7135495">
                <a:moveTo>
                  <a:pt x="0" y="0"/>
                </a:moveTo>
                <a:lnTo>
                  <a:pt x="5066202" y="0"/>
                </a:lnTo>
                <a:lnTo>
                  <a:pt x="5066202" y="7135495"/>
                </a:lnTo>
                <a:lnTo>
                  <a:pt x="0" y="71354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TextBox 4"/>
          <p:cNvSpPr txBox="1"/>
          <p:nvPr/>
        </p:nvSpPr>
        <p:spPr>
          <a:xfrm>
            <a:off x="0" y="-23810"/>
            <a:ext cx="11813305" cy="199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  <a:spcBef>
                <a:spcPct val="0"/>
              </a:spcBef>
            </a:pPr>
            <a:r>
              <a:rPr lang="en-US" sz="8899">
                <a:solidFill>
                  <a:srgbClr val="1D6250"/>
                </a:solidFill>
                <a:latin typeface="GalanoGrotesque-Black"/>
                <a:ea typeface="GalanoGrotesque-Black"/>
                <a:cs typeface="GalanoGrotesque-Black"/>
                <a:sym typeface="GalanoGrotesque-Black"/>
              </a:rPr>
              <a:t>LES OUTILS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6873" y="2244725"/>
            <a:ext cx="11046431" cy="72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555052"/>
                </a:solidFill>
                <a:latin typeface="PT Serif Bold"/>
                <a:ea typeface="PT Serif Bold"/>
                <a:cs typeface="PT Serif Bold"/>
                <a:sym typeface="PT Serif Bold"/>
              </a:rPr>
              <a:t>dossier d’accompagnement</a:t>
            </a:r>
            <a:r>
              <a:rPr lang="en-US" sz="3700">
                <a:solidFill>
                  <a:srgbClr val="555052"/>
                </a:solidFill>
                <a:latin typeface="PT Serif"/>
                <a:ea typeface="PT Serif"/>
                <a:cs typeface="PT Serif"/>
                <a:sym typeface="PT Serif"/>
              </a:rPr>
              <a:t> (Principe et objectifs - Déroulement du projet - Outils)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EF870C"/>
                </a:solidFill>
                <a:latin typeface="PT Serif"/>
                <a:ea typeface="PT Serif"/>
                <a:cs typeface="PT Serif"/>
                <a:sym typeface="PT Serif"/>
              </a:rPr>
              <a:t>Des </a:t>
            </a:r>
            <a:r>
              <a:rPr lang="en-US" sz="3700" b="1">
                <a:solidFill>
                  <a:srgbClr val="EF870C"/>
                </a:solidFill>
                <a:latin typeface="PT Serif Bold"/>
                <a:ea typeface="PT Serif Bold"/>
                <a:cs typeface="PT Serif Bold"/>
                <a:sym typeface="PT Serif Bold"/>
              </a:rPr>
              <a:t>outils d’audit</a:t>
            </a:r>
            <a:r>
              <a:rPr lang="en-US" sz="3700">
                <a:solidFill>
                  <a:srgbClr val="EF870C"/>
                </a:solidFill>
                <a:latin typeface="PT Serif"/>
                <a:ea typeface="PT Serif"/>
                <a:cs typeface="PT Serif"/>
                <a:sym typeface="PT Serif"/>
              </a:rPr>
              <a:t> et des compteurs clic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bourse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(600€ - 900€ - 1.200€ - 1.500€)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newsletter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Du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matériel de ramassage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et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éducatif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Des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animations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/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spectacles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kit 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de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communication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Une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plateforme web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de suivi (</a:t>
            </a:r>
            <a:r>
              <a:rPr lang="en-US" sz="3700" i="1">
                <a:solidFill>
                  <a:srgbClr val="545454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monecolepluspropre.be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)</a:t>
            </a:r>
          </a:p>
          <a:p>
            <a:pPr marL="798831" lvl="1" indent="-399416" algn="l">
              <a:lnSpc>
                <a:spcPts val="5180"/>
              </a:lnSpc>
              <a:buFont typeface="Arial"/>
              <a:buChar char="•"/>
            </a:pP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Un </a:t>
            </a:r>
            <a:r>
              <a:rPr lang="en-US" sz="3700" b="1">
                <a:solidFill>
                  <a:srgbClr val="545454"/>
                </a:solidFill>
                <a:latin typeface="PT Serif Bold"/>
                <a:ea typeface="PT Serif Bold"/>
                <a:cs typeface="PT Serif Bold"/>
                <a:sym typeface="PT Serif Bold"/>
              </a:rPr>
              <a:t>accompagnement</a:t>
            </a:r>
            <a:r>
              <a:rPr lang="en-US" sz="3700">
                <a:solidFill>
                  <a:srgbClr val="545454"/>
                </a:solidFill>
                <a:latin typeface="PT Serif"/>
                <a:ea typeface="PT Serif"/>
                <a:cs typeface="PT Serif"/>
                <a:sym typeface="PT Serif"/>
              </a:rPr>
              <a:t> de terrain et personnalisé</a:t>
            </a:r>
          </a:p>
        </p:txBody>
      </p:sp>
      <p:sp>
        <p:nvSpPr>
          <p:cNvPr id="3" name="Freeform 3"/>
          <p:cNvSpPr/>
          <p:nvPr/>
        </p:nvSpPr>
        <p:spPr>
          <a:xfrm>
            <a:off x="12157163" y="1686504"/>
            <a:ext cx="5445995" cy="7571796"/>
          </a:xfrm>
          <a:custGeom>
            <a:avLst/>
            <a:gdLst/>
            <a:ahLst/>
            <a:cxnLst/>
            <a:rect l="l" t="t" r="r" b="b"/>
            <a:pathLst>
              <a:path w="5445995" h="7571796">
                <a:moveTo>
                  <a:pt x="0" y="0"/>
                </a:moveTo>
                <a:lnTo>
                  <a:pt x="5445996" y="0"/>
                </a:lnTo>
                <a:lnTo>
                  <a:pt x="5445996" y="7571796"/>
                </a:lnTo>
                <a:lnTo>
                  <a:pt x="0" y="75717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TextBox 4"/>
          <p:cNvSpPr txBox="1"/>
          <p:nvPr/>
        </p:nvSpPr>
        <p:spPr>
          <a:xfrm>
            <a:off x="0" y="-23810"/>
            <a:ext cx="11813305" cy="199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  <a:spcBef>
                <a:spcPct val="0"/>
              </a:spcBef>
            </a:pPr>
            <a:r>
              <a:rPr lang="en-US" sz="8899">
                <a:solidFill>
                  <a:srgbClr val="1D6250"/>
                </a:solidFill>
                <a:latin typeface="GalanoGrotesque-Black"/>
                <a:ea typeface="GalanoGrotesque-Black"/>
                <a:cs typeface="GalanoGrotesque-Black"/>
                <a:sym typeface="GalanoGrotesque-Black"/>
              </a:rPr>
              <a:t>LES OUTILS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919</Words>
  <Application>Microsoft Office PowerPoint</Application>
  <PresentationFormat>Personnalisé</PresentationFormat>
  <Paragraphs>153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GalanoGrotesque-Black</vt:lpstr>
      <vt:lpstr>PT Serif</vt:lpstr>
      <vt:lpstr>PT Serif Italics</vt:lpstr>
      <vt:lpstr>Calibri</vt:lpstr>
      <vt:lpstr>Arial</vt:lpstr>
      <vt:lpstr>PT Serif Bold</vt:lpstr>
      <vt:lpstr>GalanoGrotesque-Bold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obligatoire 12/09 - Écoles année 1</dc:title>
  <cp:lastModifiedBy>Lena Oger | Be WaPP</cp:lastModifiedBy>
  <cp:revision>3</cp:revision>
  <cp:lastPrinted>2025-09-12T06:57:18Z</cp:lastPrinted>
  <dcterms:created xsi:type="dcterms:W3CDTF">2006-08-16T00:00:00Z</dcterms:created>
  <dcterms:modified xsi:type="dcterms:W3CDTF">2025-09-19T13:17:23Z</dcterms:modified>
  <dc:identifier>DAGuiJxAPus</dc:identifier>
</cp:coreProperties>
</file>